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7" r:id="rId2"/>
    <p:sldMasterId id="2147483699" r:id="rId3"/>
  </p:sldMasterIdLst>
  <p:notesMasterIdLst>
    <p:notesMasterId r:id="rId23"/>
  </p:notesMasterIdLst>
  <p:sldIdLst>
    <p:sldId id="257" r:id="rId4"/>
    <p:sldId id="260" r:id="rId5"/>
    <p:sldId id="273" r:id="rId6"/>
    <p:sldId id="276" r:id="rId7"/>
    <p:sldId id="261" r:id="rId8"/>
    <p:sldId id="268" r:id="rId9"/>
    <p:sldId id="270" r:id="rId10"/>
    <p:sldId id="269" r:id="rId11"/>
    <p:sldId id="271" r:id="rId12"/>
    <p:sldId id="278" r:id="rId13"/>
    <p:sldId id="279" r:id="rId14"/>
    <p:sldId id="259" r:id="rId15"/>
    <p:sldId id="275" r:id="rId16"/>
    <p:sldId id="272" r:id="rId17"/>
    <p:sldId id="262" r:id="rId18"/>
    <p:sldId id="263" r:id="rId19"/>
    <p:sldId id="264" r:id="rId20"/>
    <p:sldId id="266" r:id="rId21"/>
    <p:sldId id="265" r:id="rId22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25FF62A0-A34D-4A68-B72F-C0B0C23411DB}">
          <p14:sldIdLst>
            <p14:sldId id="257"/>
            <p14:sldId id="260"/>
            <p14:sldId id="273"/>
            <p14:sldId id="276"/>
            <p14:sldId id="261"/>
            <p14:sldId id="268"/>
            <p14:sldId id="270"/>
            <p14:sldId id="269"/>
            <p14:sldId id="271"/>
            <p14:sldId id="278"/>
            <p14:sldId id="279"/>
            <p14:sldId id="259"/>
            <p14:sldId id="275"/>
            <p14:sldId id="272"/>
            <p14:sldId id="262"/>
            <p14:sldId id="263"/>
            <p14:sldId id="264"/>
            <p14:sldId id="266"/>
          </p14:sldIdLst>
        </p14:section>
        <p14:section name="Backup" id="{2D6FABF6-2918-4AEA-AE45-75A78C13ED09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A6E00"/>
    <a:srgbClr val="FFCD4D"/>
    <a:srgbClr val="FFDC4D"/>
    <a:srgbClr val="FC9A4D"/>
    <a:srgbClr val="BFDFEC"/>
    <a:srgbClr val="FFCD00"/>
    <a:srgbClr val="7CCDE6"/>
    <a:srgbClr val="0080B4"/>
    <a:srgbClr val="005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6" autoAdjust="0"/>
  </p:normalViewPr>
  <p:slideViewPr>
    <p:cSldViewPr>
      <p:cViewPr varScale="1">
        <p:scale>
          <a:sx n="108" d="100"/>
          <a:sy n="108" d="100"/>
        </p:scale>
        <p:origin x="1740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003F57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7D-4B4D-95F0-A86089666F1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00709B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7D-4B4D-95F0-A86089666F11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66B4D3"/>
            </a:solidFill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7D-4B4D-95F0-A86089666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8544"/>
        <c:axId val="36759808"/>
      </c:barChart>
      <c:catAx>
        <c:axId val="18685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6759808"/>
        <c:crosses val="autoZero"/>
        <c:auto val="1"/>
        <c:lblAlgn val="ctr"/>
        <c:lblOffset val="100"/>
        <c:noMultiLvlLbl val="0"/>
      </c:catAx>
      <c:valAx>
        <c:axId val="367598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6854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Lato Light"/>
        </a:defRPr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defTabSz="955731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4" y="0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 defTabSz="955731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64" y="4714653"/>
            <a:ext cx="5438748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305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defTabSz="955731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4" y="9429305"/>
            <a:ext cx="2945862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 defTabSz="955731">
              <a:defRPr sz="1300">
                <a:cs typeface="+mn-cs"/>
              </a:defRPr>
            </a:lvl1pPr>
          </a:lstStyle>
          <a:p>
            <a:pPr>
              <a:defRPr/>
            </a:pPr>
            <a:fld id="{D065D54E-7BE1-4068-A7EA-268E48A319B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959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560388" y="1314450"/>
            <a:ext cx="5355592" cy="4229785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>
              <a:lnSpc>
                <a:spcPct val="150000"/>
              </a:lnSpc>
              <a:defRPr sz="2400">
                <a:latin typeface="Lato Light"/>
              </a:defRPr>
            </a:lvl1pPr>
            <a:lvl2pPr>
              <a:lnSpc>
                <a:spcPct val="150000"/>
              </a:lnSpc>
              <a:defRPr sz="2400">
                <a:latin typeface="Lato Light"/>
              </a:defRPr>
            </a:lvl2pPr>
            <a:lvl3pPr>
              <a:lnSpc>
                <a:spcPct val="150000"/>
              </a:lnSpc>
              <a:defRPr sz="2400">
                <a:latin typeface="Lato Light"/>
              </a:defRPr>
            </a:lvl3pPr>
            <a:lvl4pPr>
              <a:lnSpc>
                <a:spcPct val="150000"/>
              </a:lnSpc>
              <a:defRPr sz="2400">
                <a:latin typeface="Lato Light"/>
              </a:defRPr>
            </a:lvl4pPr>
            <a:lvl5pPr>
              <a:lnSpc>
                <a:spcPct val="150000"/>
              </a:lnSpc>
              <a:defRPr sz="2400">
                <a:latin typeface="Lato Ligh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 bwMode="auto">
          <a:xfrm>
            <a:off x="0" y="0"/>
            <a:ext cx="91440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reihandform 8"/>
          <p:cNvSpPr/>
          <p:nvPr userDrawn="1"/>
        </p:nvSpPr>
        <p:spPr>
          <a:xfrm>
            <a:off x="-7371" y="-10160"/>
            <a:ext cx="9150350" cy="1016000"/>
          </a:xfrm>
          <a:custGeom>
            <a:avLst/>
            <a:gdLst>
              <a:gd name="connsiteX0" fmla="*/ 0 w 9150350"/>
              <a:gd name="connsiteY0" fmla="*/ 1016000 h 1016000"/>
              <a:gd name="connsiteX1" fmla="*/ 6350 w 9150350"/>
              <a:gd name="connsiteY1" fmla="*/ 6350 h 1016000"/>
              <a:gd name="connsiteX2" fmla="*/ 9150350 w 9150350"/>
              <a:gd name="connsiteY2" fmla="*/ 0 h 1016000"/>
              <a:gd name="connsiteX3" fmla="*/ 9150350 w 9150350"/>
              <a:gd name="connsiteY3" fmla="*/ 704850 h 1016000"/>
              <a:gd name="connsiteX4" fmla="*/ 0 w 9150350"/>
              <a:gd name="connsiteY4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0350" h="1016000">
                <a:moveTo>
                  <a:pt x="0" y="1016000"/>
                </a:moveTo>
                <a:cubicBezTo>
                  <a:pt x="2117" y="679450"/>
                  <a:pt x="4233" y="342900"/>
                  <a:pt x="6350" y="6350"/>
                </a:cubicBezTo>
                <a:lnTo>
                  <a:pt x="9150350" y="0"/>
                </a:lnTo>
                <a:lnTo>
                  <a:pt x="9150350" y="70485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2">
              <a:lumMod val="75000"/>
              <a:alpha val="26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12233" y="53625"/>
            <a:ext cx="7948199" cy="7080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 bwMode="auto">
          <a:xfrm>
            <a:off x="0" y="0"/>
            <a:ext cx="91440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reihandform 7"/>
          <p:cNvSpPr/>
          <p:nvPr userDrawn="1"/>
        </p:nvSpPr>
        <p:spPr>
          <a:xfrm>
            <a:off x="-7371" y="-10160"/>
            <a:ext cx="9150350" cy="1016000"/>
          </a:xfrm>
          <a:custGeom>
            <a:avLst/>
            <a:gdLst>
              <a:gd name="connsiteX0" fmla="*/ 0 w 9150350"/>
              <a:gd name="connsiteY0" fmla="*/ 1016000 h 1016000"/>
              <a:gd name="connsiteX1" fmla="*/ 6350 w 9150350"/>
              <a:gd name="connsiteY1" fmla="*/ 6350 h 1016000"/>
              <a:gd name="connsiteX2" fmla="*/ 9150350 w 9150350"/>
              <a:gd name="connsiteY2" fmla="*/ 0 h 1016000"/>
              <a:gd name="connsiteX3" fmla="*/ 9150350 w 9150350"/>
              <a:gd name="connsiteY3" fmla="*/ 704850 h 1016000"/>
              <a:gd name="connsiteX4" fmla="*/ 0 w 9150350"/>
              <a:gd name="connsiteY4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0350" h="1016000">
                <a:moveTo>
                  <a:pt x="0" y="1016000"/>
                </a:moveTo>
                <a:cubicBezTo>
                  <a:pt x="2117" y="679450"/>
                  <a:pt x="4233" y="342900"/>
                  <a:pt x="6350" y="6350"/>
                </a:cubicBezTo>
                <a:lnTo>
                  <a:pt x="9150350" y="0"/>
                </a:lnTo>
                <a:lnTo>
                  <a:pt x="9150350" y="70485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2">
              <a:lumMod val="75000"/>
              <a:alpha val="26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12233" y="53625"/>
            <a:ext cx="7948199" cy="7080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559923" y="1358770"/>
            <a:ext cx="4725987" cy="2970212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>
              <a:defRPr sz="2000">
                <a:latin typeface="Lato Light"/>
              </a:defRPr>
            </a:lvl1pPr>
            <a:lvl2pPr>
              <a:defRPr sz="2000">
                <a:latin typeface="Lato Light"/>
              </a:defRPr>
            </a:lvl2pPr>
            <a:lvl3pPr>
              <a:defRPr sz="2000">
                <a:latin typeface="Lato Light"/>
              </a:defRPr>
            </a:lvl3pPr>
            <a:lvl4pPr>
              <a:defRPr sz="2000">
                <a:latin typeface="Lato Light"/>
              </a:defRPr>
            </a:lvl4pPr>
            <a:lvl5pPr>
              <a:defRPr sz="2000">
                <a:latin typeface="Lato Ligh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7725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 bwMode="auto">
          <a:xfrm>
            <a:off x="0" y="0"/>
            <a:ext cx="91440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ihandform 9"/>
          <p:cNvSpPr/>
          <p:nvPr userDrawn="1"/>
        </p:nvSpPr>
        <p:spPr>
          <a:xfrm>
            <a:off x="-7371" y="-10160"/>
            <a:ext cx="9150350" cy="1016000"/>
          </a:xfrm>
          <a:custGeom>
            <a:avLst/>
            <a:gdLst>
              <a:gd name="connsiteX0" fmla="*/ 0 w 9150350"/>
              <a:gd name="connsiteY0" fmla="*/ 1016000 h 1016000"/>
              <a:gd name="connsiteX1" fmla="*/ 6350 w 9150350"/>
              <a:gd name="connsiteY1" fmla="*/ 6350 h 1016000"/>
              <a:gd name="connsiteX2" fmla="*/ 9150350 w 9150350"/>
              <a:gd name="connsiteY2" fmla="*/ 0 h 1016000"/>
              <a:gd name="connsiteX3" fmla="*/ 9150350 w 9150350"/>
              <a:gd name="connsiteY3" fmla="*/ 704850 h 1016000"/>
              <a:gd name="connsiteX4" fmla="*/ 0 w 9150350"/>
              <a:gd name="connsiteY4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0350" h="1016000">
                <a:moveTo>
                  <a:pt x="0" y="1016000"/>
                </a:moveTo>
                <a:cubicBezTo>
                  <a:pt x="2117" y="679450"/>
                  <a:pt x="4233" y="342900"/>
                  <a:pt x="6350" y="6350"/>
                </a:cubicBezTo>
                <a:lnTo>
                  <a:pt x="9150350" y="0"/>
                </a:lnTo>
                <a:lnTo>
                  <a:pt x="9150350" y="70485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2">
              <a:lumMod val="75000"/>
              <a:alpha val="26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12233" y="53625"/>
            <a:ext cx="7948199" cy="7080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Diagrammplatzhalter 2"/>
          <p:cNvSpPr>
            <a:spLocks noGrp="1"/>
          </p:cNvSpPr>
          <p:nvPr>
            <p:ph type="chart" idx="1"/>
          </p:nvPr>
        </p:nvSpPr>
        <p:spPr>
          <a:xfrm>
            <a:off x="575735" y="1177255"/>
            <a:ext cx="7956706" cy="4700017"/>
          </a:xfrm>
          <a:prstGeom prst="rect">
            <a:avLst/>
          </a:prstGeo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2805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 bwMode="auto">
          <a:xfrm>
            <a:off x="0" y="0"/>
            <a:ext cx="91440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ihandform 9"/>
          <p:cNvSpPr/>
          <p:nvPr userDrawn="1"/>
        </p:nvSpPr>
        <p:spPr>
          <a:xfrm>
            <a:off x="-7371" y="-10160"/>
            <a:ext cx="9150350" cy="1016000"/>
          </a:xfrm>
          <a:custGeom>
            <a:avLst/>
            <a:gdLst>
              <a:gd name="connsiteX0" fmla="*/ 0 w 9150350"/>
              <a:gd name="connsiteY0" fmla="*/ 1016000 h 1016000"/>
              <a:gd name="connsiteX1" fmla="*/ 6350 w 9150350"/>
              <a:gd name="connsiteY1" fmla="*/ 6350 h 1016000"/>
              <a:gd name="connsiteX2" fmla="*/ 9150350 w 9150350"/>
              <a:gd name="connsiteY2" fmla="*/ 0 h 1016000"/>
              <a:gd name="connsiteX3" fmla="*/ 9150350 w 9150350"/>
              <a:gd name="connsiteY3" fmla="*/ 704850 h 1016000"/>
              <a:gd name="connsiteX4" fmla="*/ 0 w 9150350"/>
              <a:gd name="connsiteY4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0350" h="1016000">
                <a:moveTo>
                  <a:pt x="0" y="1016000"/>
                </a:moveTo>
                <a:cubicBezTo>
                  <a:pt x="2117" y="679450"/>
                  <a:pt x="4233" y="342900"/>
                  <a:pt x="6350" y="6350"/>
                </a:cubicBezTo>
                <a:lnTo>
                  <a:pt x="9150350" y="0"/>
                </a:lnTo>
                <a:lnTo>
                  <a:pt x="9150350" y="70485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2">
              <a:lumMod val="75000"/>
              <a:alpha val="26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12233" y="53625"/>
            <a:ext cx="7948199" cy="7080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abellenplatzhalter 5"/>
          <p:cNvSpPr>
            <a:spLocks noGrp="1"/>
          </p:cNvSpPr>
          <p:nvPr>
            <p:ph type="tbl" sz="quarter" idx="10"/>
          </p:nvPr>
        </p:nvSpPr>
        <p:spPr>
          <a:xfrm>
            <a:off x="560385" y="1178750"/>
            <a:ext cx="7972055" cy="454550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751925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accent2">
              <a:lumMod val="75000"/>
              <a:alpha val="36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5" descr="C:\Users\Bene\PowerFolders\IRAS\HOmeOffice\Template\TUBraunschweig_CO_100vH_300dpi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13665"/>
            <a:ext cx="2548095" cy="9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44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 userDrawn="1"/>
        </p:nvSpPr>
        <p:spPr>
          <a:xfrm>
            <a:off x="0" y="0"/>
            <a:ext cx="9144000" cy="6142322"/>
          </a:xfrm>
          <a:prstGeom prst="rect">
            <a:avLst/>
          </a:prstGeom>
          <a:solidFill>
            <a:schemeClr val="accent2">
              <a:lumMod val="75000"/>
              <a:alpha val="36000"/>
            </a:schemeClr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5" descr="C:\Users\Bene\PowerFolders\IRAS\HOmeOffice\Template\TUBraunschweig_CO_100vH_300dpi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016417"/>
            <a:ext cx="1760399" cy="6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44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835696" y="6278370"/>
            <a:ext cx="26339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noProof="0" dirty="0">
                <a:latin typeface="+mj-lt"/>
              </a:rPr>
              <a:t>01. April 2020 | kurzer Titel | Seite </a:t>
            </a:r>
            <a:fld id="{54091A06-E49E-4F45-A4ED-27B9A60B04AE}" type="slidenum">
              <a:rPr lang="de-DE" sz="1200" baseline="0" noProof="0" smtClean="0">
                <a:latin typeface="+mj-lt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200" noProof="0" dirty="0">
              <a:latin typeface="+mj-lt"/>
            </a:endParaRPr>
          </a:p>
          <a:p>
            <a:endParaRPr lang="de-DE" sz="1200" noProof="0" dirty="0">
              <a:latin typeface="+mj-lt"/>
            </a:endParaRPr>
          </a:p>
        </p:txBody>
      </p:sp>
      <p:sp>
        <p:nvSpPr>
          <p:cNvPr id="8" name="Line 2"/>
          <p:cNvSpPr/>
          <p:nvPr userDrawn="1"/>
        </p:nvSpPr>
        <p:spPr>
          <a:xfrm>
            <a:off x="2" y="6194880"/>
            <a:ext cx="9143998" cy="1440"/>
          </a:xfrm>
          <a:prstGeom prst="line">
            <a:avLst/>
          </a:prstGeom>
          <a:ln w="9360">
            <a:solidFill>
              <a:srgbClr val="BE1E3C"/>
            </a:solidFill>
            <a:miter/>
          </a:ln>
        </p:spPr>
      </p:sp>
      <p:pic>
        <p:nvPicPr>
          <p:cNvPr id="9" name="Picture 5" descr="C:\Users\Bene\PowerFolders\IRAS\HOmeOffice\Template\TUBraunschweig_CO_100vH_300dpi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016417"/>
            <a:ext cx="1760399" cy="6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/>
          <p:nvPr userDrawn="1"/>
        </p:nvPicPr>
        <p:blipFill>
          <a:blip r:embed="rId7"/>
          <a:stretch/>
        </p:blipFill>
        <p:spPr>
          <a:xfrm>
            <a:off x="7063103" y="6264315"/>
            <a:ext cx="2025225" cy="539312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01" r:id="rId2"/>
    <p:sldLayoutId id="2147483702" r:id="rId3"/>
    <p:sldLayoutId id="2147483703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Bene\PowerFolders\IRAS\HOmeOffice\Template\as11-44-6551~orig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1" t="17842" r="14069" b="32002"/>
          <a:stretch/>
        </p:blipFill>
        <p:spPr bwMode="auto">
          <a:xfrm>
            <a:off x="-1" y="0"/>
            <a:ext cx="9144001" cy="61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/>
          <p:nvPr userDrawn="1"/>
        </p:nvPicPr>
        <p:blipFill>
          <a:blip r:embed="rId4"/>
          <a:stretch/>
        </p:blipFill>
        <p:spPr>
          <a:xfrm>
            <a:off x="7063103" y="6264315"/>
            <a:ext cx="2025225" cy="5393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16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2"/>
          <p:cNvSpPr/>
          <p:nvPr userDrawn="1"/>
        </p:nvSpPr>
        <p:spPr>
          <a:xfrm>
            <a:off x="2" y="6194880"/>
            <a:ext cx="9143998" cy="4568"/>
          </a:xfrm>
          <a:prstGeom prst="line">
            <a:avLst/>
          </a:prstGeom>
          <a:ln w="9360">
            <a:solidFill>
              <a:srgbClr val="BE1E3C"/>
            </a:solidFill>
            <a:miter/>
          </a:ln>
        </p:spPr>
      </p:sp>
      <p:pic>
        <p:nvPicPr>
          <p:cNvPr id="11" name="Picture 2"/>
          <p:cNvPicPr/>
          <p:nvPr userDrawn="1"/>
        </p:nvPicPr>
        <p:blipFill>
          <a:blip r:embed="rId3"/>
          <a:stretch/>
        </p:blipFill>
        <p:spPr>
          <a:xfrm>
            <a:off x="7063103" y="6264315"/>
            <a:ext cx="2025225" cy="539312"/>
          </a:xfrm>
          <a:prstGeom prst="rect">
            <a:avLst/>
          </a:prstGeom>
          <a:ln>
            <a:noFill/>
          </a:ln>
        </p:spPr>
      </p:pic>
      <p:pic>
        <p:nvPicPr>
          <p:cNvPr id="7" name="Picture 3" descr="C:\Users\Bene\PowerFolders\IRAS\HOmeOffice\Template\Pexels\astronomy-crater-dark-moon-459475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r="30175"/>
          <a:stretch/>
        </p:blipFill>
        <p:spPr bwMode="auto">
          <a:xfrm>
            <a:off x="0" y="-1"/>
            <a:ext cx="9144000" cy="614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16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27.0.0.1:805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349204" y="2123436"/>
            <a:ext cx="8533613" cy="289372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de-DE" sz="3200" kern="0" dirty="0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Modell zur Bestimmung der aufgezwungenen</a:t>
            </a:r>
          </a:p>
          <a:p>
            <a:pPr algn="ctr"/>
            <a:r>
              <a:rPr lang="de-DE" sz="3200" kern="0" dirty="0" err="1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Fragmentgeschwindigkeit</a:t>
            </a:r>
            <a:r>
              <a:rPr lang="de-DE" sz="3200" kern="0" dirty="0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 infolge eines explosiven Zerfalls</a:t>
            </a:r>
          </a:p>
          <a:p>
            <a:pPr algn="ctr"/>
            <a:r>
              <a:rPr lang="de-DE" sz="3200" kern="0" dirty="0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eines Trägersystems</a:t>
            </a:r>
          </a:p>
          <a:p>
            <a:pPr algn="ctr"/>
            <a:endParaRPr lang="de-DE" sz="3600" kern="0" dirty="0">
              <a:solidFill>
                <a:schemeClr val="bg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309269" y="5445224"/>
            <a:ext cx="8533613" cy="88265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de-DE" altLang="de-DE" sz="1800" kern="0" dirty="0">
                <a:solidFill>
                  <a:schemeClr val="bg1"/>
                </a:solidFill>
                <a:latin typeface="+mj-lt"/>
              </a:rPr>
              <a:t>Jan Rost</a:t>
            </a:r>
            <a:endParaRPr lang="de-DE" altLang="de-DE" kern="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Straight Connector 2"/>
          <p:cNvCxnSpPr/>
          <p:nvPr/>
        </p:nvCxnSpPr>
        <p:spPr>
          <a:xfrm>
            <a:off x="251520" y="5013176"/>
            <a:ext cx="8533612" cy="0"/>
          </a:xfrm>
          <a:prstGeom prst="line">
            <a:avLst/>
          </a:prstGeom>
          <a:ln w="190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4"/>
          <p:cNvSpPr txBox="1">
            <a:spLocks/>
          </p:cNvSpPr>
          <p:nvPr/>
        </p:nvSpPr>
        <p:spPr>
          <a:xfrm>
            <a:off x="3453092" y="5120705"/>
            <a:ext cx="2245965" cy="4413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de-DE" altLang="de-DE" sz="1800" b="1" kern="0" dirty="0">
                <a:solidFill>
                  <a:schemeClr val="bg1"/>
                </a:solidFill>
                <a:latin typeface="+mj-lt"/>
              </a:rPr>
              <a:t>16.07.2024</a:t>
            </a:r>
            <a:endParaRPr lang="de-DE" altLang="de-DE" b="1" kern="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Vergleich mit anderen Modellen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D074ED01-798C-44C1-B0E1-47C6259BD990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251520" y="1460381"/>
            <a:ext cx="4725987" cy="3509963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kern="0" dirty="0"/>
              <a:t>Niedrigere Geschwindigkeiten als physikbasierte Verfahren, wie dem modifizierte Baker Modell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kern="0" dirty="0"/>
              <a:t>Höhere Geschwindigkeiten als NASA </a:t>
            </a:r>
            <a:r>
              <a:rPr lang="de-DE" kern="0" dirty="0" err="1"/>
              <a:t>Breakup</a:t>
            </a:r>
            <a:r>
              <a:rPr lang="de-DE" kern="0" dirty="0"/>
              <a:t> Modell aus EVOLVE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kern="0" dirty="0"/>
              <a:t>Im Bereich </a:t>
            </a:r>
            <a:r>
              <a:rPr lang="de-DE" dirty="0"/>
              <a:t>von Trägersystemherstellern angegebenen Maximalgeschwindigkeiten für Fragmente</a:t>
            </a:r>
            <a:endParaRPr lang="de-DE" kern="0" dirty="0"/>
          </a:p>
          <a:p>
            <a:pPr>
              <a:buFont typeface="Arial" panose="020B0604020202020204" pitchFamily="34" charset="0"/>
              <a:buChar char="•"/>
            </a:pPr>
            <a:endParaRPr lang="de-DE" kern="0" dirty="0"/>
          </a:p>
          <a:p>
            <a:endParaRPr lang="de-DE" kern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3A0654D-B322-4CD4-9BB3-438B20CCEB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938" y="1460381"/>
            <a:ext cx="3913420" cy="385454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7203691-77C9-449F-940D-B632168221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20" y="2132856"/>
            <a:ext cx="4019455" cy="2270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02E9138-E12E-41AC-B448-30B9540B25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753" y="2026936"/>
            <a:ext cx="4016446" cy="24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07504" y="2132856"/>
            <a:ext cx="4948181" cy="22322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Berücksichtigung von Bewegung des Trägersystems durch die Atmosphäre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Statistische Komponente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de-DE" dirty="0"/>
              <a:t>Variation des Explosionsüberdrucks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de-DE" dirty="0"/>
              <a:t>Reduktionsfaktor </a:t>
            </a:r>
          </a:p>
        </p:txBody>
      </p:sp>
      <p:pic>
        <p:nvPicPr>
          <p:cNvPr id="2050" name="Picture 2" descr="Ariane 5 was mission-optimized for the launch of JUICE">
            <a:extLst>
              <a:ext uri="{FF2B5EF4-FFF2-40B4-BE49-F238E27FC236}">
                <a16:creationId xmlns:a16="http://schemas.microsoft.com/office/drawing/2014/main" id="{E7A6CB45-FC4B-451D-80F5-C675C6079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80728"/>
            <a:ext cx="3168196" cy="49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34B0235-58F0-4FFA-BFFD-F9A791C2855D}"/>
              </a:ext>
            </a:extLst>
          </p:cNvPr>
          <p:cNvSpPr txBox="1"/>
          <p:nvPr/>
        </p:nvSpPr>
        <p:spPr>
          <a:xfrm>
            <a:off x="7180991" y="5805264"/>
            <a:ext cx="219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Lato Light"/>
                <a:cs typeface="Arial" panose="020B0604020202020204" pitchFamily="34" charset="0"/>
              </a:rPr>
              <a:t>▲ </a:t>
            </a:r>
            <a:r>
              <a:rPr lang="de-DE" sz="800" dirty="0">
                <a:latin typeface="Lato Light"/>
                <a:cs typeface="Segoe UI Semibold" panose="020B0702040204020203" pitchFamily="34" charset="0"/>
              </a:rPr>
              <a:t>Ariane 5 Trägersystem</a:t>
            </a:r>
            <a:br>
              <a:rPr lang="de-DE" sz="800" dirty="0">
                <a:latin typeface="Lato Light"/>
                <a:cs typeface="Segoe UI Semibold" panose="020B0702040204020203" pitchFamily="34" charset="0"/>
              </a:rPr>
            </a:br>
            <a:r>
              <a:rPr lang="de-DE" sz="800" dirty="0">
                <a:latin typeface="Lato Light"/>
                <a:cs typeface="Segoe UI Semibold" panose="020B0702040204020203" pitchFamily="34" charset="0"/>
              </a:rPr>
              <a:t>[Quelle : </a:t>
            </a:r>
            <a:r>
              <a:rPr lang="de-DE" sz="800" dirty="0" err="1">
                <a:latin typeface="Lato Light"/>
                <a:cs typeface="Segoe UI Semibold" panose="020B0702040204020203" pitchFamily="34" charset="0"/>
              </a:rPr>
              <a:t>ArianeGroup</a:t>
            </a:r>
            <a:r>
              <a:rPr lang="de-DE" sz="800" dirty="0">
                <a:latin typeface="Lato Light"/>
                <a:cs typeface="Segoe UI Semibold" panose="020B0702040204020203" pitchFamily="34" charset="0"/>
              </a:rPr>
              <a:t>]</a:t>
            </a:r>
            <a:endParaRPr lang="en-GB" sz="800" dirty="0">
              <a:latin typeface="Lato Ligh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7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286000" y="4363146"/>
            <a:ext cx="2974685" cy="595625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de-DE" sz="4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Fragen?</a:t>
            </a:r>
          </a:p>
        </p:txBody>
      </p:sp>
      <p:cxnSp>
        <p:nvCxnSpPr>
          <p:cNvPr id="6" name="Straight Connector 16"/>
          <p:cNvCxnSpPr/>
          <p:nvPr/>
        </p:nvCxnSpPr>
        <p:spPr>
          <a:xfrm>
            <a:off x="150985" y="4064377"/>
            <a:ext cx="2974684" cy="0"/>
          </a:xfrm>
          <a:prstGeom prst="line">
            <a:avLst/>
          </a:prstGeom>
          <a:ln w="190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 txBox="1">
            <a:spLocks/>
          </p:cNvSpPr>
          <p:nvPr/>
        </p:nvSpPr>
        <p:spPr>
          <a:xfrm>
            <a:off x="-108519" y="385103"/>
            <a:ext cx="9433047" cy="595625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de-DE" sz="40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4079357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Fragmentgeschwindigkeit</a:t>
            </a:r>
            <a:endParaRPr lang="de-DE" dirty="0"/>
          </a:p>
        </p:txBody>
      </p:sp>
      <p:pic>
        <p:nvPicPr>
          <p:cNvPr id="4" name="Picture 4" descr="James Webb Space Telescop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4088" y="2245534"/>
            <a:ext cx="3854792" cy="38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6640540" y="5638661"/>
            <a:ext cx="2430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Lato Light"/>
                <a:cs typeface="Arial" panose="020B0604020202020204" pitchFamily="34" charset="0"/>
              </a:rPr>
              <a:t>▲ </a:t>
            </a:r>
            <a:r>
              <a:rPr lang="de-DE" sz="1200" dirty="0">
                <a:latin typeface="Lato Light"/>
                <a:cs typeface="Segoe UI Semibold" panose="020B0702040204020203" pitchFamily="34" charset="0"/>
              </a:rPr>
              <a:t>Bildbeschriftung</a:t>
            </a:r>
            <a:br>
              <a:rPr lang="de-DE" sz="1200" dirty="0">
                <a:latin typeface="Lato Light"/>
                <a:cs typeface="Segoe UI Semibold" panose="020B0702040204020203" pitchFamily="34" charset="0"/>
              </a:rPr>
            </a:br>
            <a:r>
              <a:rPr lang="de-DE" sz="1200" dirty="0">
                <a:latin typeface="Lato Light"/>
                <a:cs typeface="Segoe UI Semibold" panose="020B0702040204020203" pitchFamily="34" charset="0"/>
              </a:rPr>
              <a:t>[Quelle: NASA]</a:t>
            </a:r>
            <a:endParaRPr lang="en-GB" sz="1200" dirty="0">
              <a:latin typeface="Lato Light"/>
              <a:cs typeface="Segoe UI Semibold" panose="020B0702040204020203" pitchFamily="34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9923" y="1358770"/>
            <a:ext cx="4725987" cy="3510390"/>
          </a:xfrm>
        </p:spPr>
        <p:txBody>
          <a:bodyPr/>
          <a:lstStyle/>
          <a:p>
            <a:r>
              <a:rPr lang="de-DE" dirty="0"/>
              <a:t>Textfelder: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Füllung: weiß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Schatten: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/>
              <a:t>Offset Diagonal rechts unten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/>
              <a:t>Transparenz: 90%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/>
              <a:t>Größe: 100%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/>
              <a:t>Weichzeichnen: 18 Pt.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/>
              <a:t>Winkel: 78°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/>
              <a:t>Abstand: 5 Pt.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4051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Fragmentgeschwindigkeit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876256" y="5638661"/>
            <a:ext cx="219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Lato Light"/>
                <a:cs typeface="Arial" panose="020B0604020202020204" pitchFamily="34" charset="0"/>
              </a:rPr>
              <a:t>▲ </a:t>
            </a:r>
            <a:r>
              <a:rPr lang="de-DE" sz="1200" dirty="0">
                <a:latin typeface="Lato Light"/>
                <a:cs typeface="Segoe UI Semibold" panose="020B0702040204020203" pitchFamily="34" charset="0"/>
              </a:rPr>
              <a:t>Bildbeschriftung</a:t>
            </a:r>
            <a:br>
              <a:rPr lang="de-DE" sz="1200" dirty="0">
                <a:latin typeface="Lato Light"/>
                <a:cs typeface="Segoe UI Semibold" panose="020B0702040204020203" pitchFamily="34" charset="0"/>
              </a:rPr>
            </a:br>
            <a:r>
              <a:rPr lang="de-DE" sz="1200" dirty="0">
                <a:latin typeface="Lato Light"/>
                <a:cs typeface="Segoe UI Semibold" panose="020B0702040204020203" pitchFamily="34" charset="0"/>
              </a:rPr>
              <a:t>[Quelle: businessinsider.com]</a:t>
            </a:r>
            <a:endParaRPr lang="en-GB" sz="1200" dirty="0">
              <a:latin typeface="Lato Light"/>
              <a:cs typeface="Segoe UI Semibold" panose="020B0702040204020203" pitchFamily="34" charset="0"/>
            </a:endParaRPr>
          </a:p>
        </p:txBody>
      </p:sp>
      <p:pic>
        <p:nvPicPr>
          <p:cNvPr id="2" name="video5p">
            <a:hlinkClick r:id="" action="ppaction://media"/>
            <a:extLst>
              <a:ext uri="{FF2B5EF4-FFF2-40B4-BE49-F238E27FC236}">
                <a16:creationId xmlns:a16="http://schemas.microsoft.com/office/drawing/2014/main" id="{E692F627-6442-4FE0-9775-49B719C28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0" y="1928869"/>
            <a:ext cx="4436119" cy="3045211"/>
          </a:xfrm>
          <a:prstGeom prst="rect">
            <a:avLst/>
          </a:prstGeom>
        </p:spPr>
      </p:pic>
      <p:pic>
        <p:nvPicPr>
          <p:cNvPr id="4" name="video5u">
            <a:hlinkClick r:id="" action="ppaction://media"/>
            <a:extLst>
              <a:ext uri="{FF2B5EF4-FFF2-40B4-BE49-F238E27FC236}">
                <a16:creationId xmlns:a16="http://schemas.microsoft.com/office/drawing/2014/main" id="{825A3F60-F2EE-4632-BCDF-33B0985F32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0528" y="1928869"/>
            <a:ext cx="4391472" cy="30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2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0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Flussdiagramm und Textblock</a:t>
            </a:r>
          </a:p>
        </p:txBody>
      </p:sp>
      <p:sp>
        <p:nvSpPr>
          <p:cNvPr id="20" name="Rectangle 21"/>
          <p:cNvSpPr/>
          <p:nvPr/>
        </p:nvSpPr>
        <p:spPr>
          <a:xfrm>
            <a:off x="648434" y="1832881"/>
            <a:ext cx="3062301" cy="765243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>
                <a:solidFill>
                  <a:schemeClr val="tx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Projektpartner suchen</a:t>
            </a:r>
          </a:p>
          <a:p>
            <a:pPr lvl="0" algn="ctr"/>
            <a:r>
              <a:rPr lang="de-DE" sz="2000" dirty="0">
                <a:solidFill>
                  <a:schemeClr val="tx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Antrag schreiben</a:t>
            </a:r>
          </a:p>
        </p:txBody>
      </p:sp>
      <p:sp>
        <p:nvSpPr>
          <p:cNvPr id="21" name="Rectangle 22"/>
          <p:cNvSpPr/>
          <p:nvPr/>
        </p:nvSpPr>
        <p:spPr>
          <a:xfrm>
            <a:off x="650395" y="1541103"/>
            <a:ext cx="3060912" cy="291777"/>
          </a:xfrm>
          <a:prstGeom prst="rect">
            <a:avLst/>
          </a:prstGeom>
          <a:solidFill>
            <a:srgbClr val="00709B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>
                <a:solidFill>
                  <a:schemeClr val="bg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Schritt 1</a:t>
            </a:r>
            <a:endParaRPr lang="en-US" sz="2000" dirty="0">
              <a:solidFill>
                <a:schemeClr val="bg1"/>
              </a:solidFill>
              <a:latin typeface="Lato Light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22" name="Rectangle 23"/>
          <p:cNvSpPr/>
          <p:nvPr/>
        </p:nvSpPr>
        <p:spPr>
          <a:xfrm>
            <a:off x="648434" y="3066835"/>
            <a:ext cx="3062301" cy="765243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>
                <a:solidFill>
                  <a:schemeClr val="tx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Antrag einreichen</a:t>
            </a:r>
          </a:p>
          <a:p>
            <a:pPr lvl="0" algn="ctr"/>
            <a:r>
              <a:rPr lang="de-DE" sz="2000" dirty="0">
                <a:solidFill>
                  <a:schemeClr val="tx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Warten</a:t>
            </a:r>
          </a:p>
        </p:txBody>
      </p:sp>
      <p:sp>
        <p:nvSpPr>
          <p:cNvPr id="23" name="Rectangle 24"/>
          <p:cNvSpPr/>
          <p:nvPr/>
        </p:nvSpPr>
        <p:spPr>
          <a:xfrm>
            <a:off x="650395" y="2775057"/>
            <a:ext cx="3060912" cy="291777"/>
          </a:xfrm>
          <a:prstGeom prst="rect">
            <a:avLst/>
          </a:prstGeom>
          <a:solidFill>
            <a:srgbClr val="00709B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>
                <a:solidFill>
                  <a:schemeClr val="bg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Schritt 2</a:t>
            </a:r>
          </a:p>
        </p:txBody>
      </p:sp>
      <p:sp>
        <p:nvSpPr>
          <p:cNvPr id="24" name="Rectangle 25"/>
          <p:cNvSpPr/>
          <p:nvPr/>
        </p:nvSpPr>
        <p:spPr>
          <a:xfrm>
            <a:off x="648434" y="4306997"/>
            <a:ext cx="3062301" cy="765243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>
                <a:solidFill>
                  <a:schemeClr val="tx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Projekt durchführen</a:t>
            </a:r>
          </a:p>
          <a:p>
            <a:pPr lvl="0" algn="ctr"/>
            <a:r>
              <a:rPr lang="de-DE" sz="2000" dirty="0">
                <a:solidFill>
                  <a:schemeClr val="tx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Geld ausgeben </a:t>
            </a:r>
          </a:p>
        </p:txBody>
      </p:sp>
      <p:sp>
        <p:nvSpPr>
          <p:cNvPr id="25" name="Rectangle 26"/>
          <p:cNvSpPr/>
          <p:nvPr/>
        </p:nvSpPr>
        <p:spPr>
          <a:xfrm>
            <a:off x="650395" y="4015219"/>
            <a:ext cx="3060912" cy="291777"/>
          </a:xfrm>
          <a:prstGeom prst="rect">
            <a:avLst/>
          </a:prstGeom>
          <a:solidFill>
            <a:srgbClr val="00709B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>
                <a:solidFill>
                  <a:schemeClr val="bg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Schritt 3</a:t>
            </a:r>
          </a:p>
        </p:txBody>
      </p:sp>
      <p:sp>
        <p:nvSpPr>
          <p:cNvPr id="26" name="Rectangle 27"/>
          <p:cNvSpPr/>
          <p:nvPr/>
        </p:nvSpPr>
        <p:spPr>
          <a:xfrm>
            <a:off x="650395" y="5275159"/>
            <a:ext cx="3060912" cy="629116"/>
          </a:xfrm>
          <a:prstGeom prst="rect">
            <a:avLst/>
          </a:prstGeom>
          <a:solidFill>
            <a:srgbClr val="66B4D3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algn="ctr">
              <a:buFont typeface="+mj-lt"/>
              <a:buAutoNum type="arabicPeriod"/>
            </a:pPr>
            <a:r>
              <a:rPr lang="de-DE" sz="2000" dirty="0">
                <a:solidFill>
                  <a:schemeClr val="bg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Forschungsergebnisse</a:t>
            </a:r>
          </a:p>
          <a:p>
            <a:pPr marL="228600" lvl="0" indent="-228600" algn="ctr">
              <a:buFont typeface="+mj-lt"/>
              <a:buAutoNum type="arabicPeriod"/>
            </a:pPr>
            <a:r>
              <a:rPr lang="de-DE" sz="2000" dirty="0">
                <a:solidFill>
                  <a:schemeClr val="bg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Spaß</a:t>
            </a:r>
          </a:p>
        </p:txBody>
      </p:sp>
      <p:sp>
        <p:nvSpPr>
          <p:cNvPr id="27" name="Rectangle 28"/>
          <p:cNvSpPr/>
          <p:nvPr/>
        </p:nvSpPr>
        <p:spPr>
          <a:xfrm>
            <a:off x="650395" y="1133745"/>
            <a:ext cx="3060912" cy="272293"/>
          </a:xfrm>
          <a:prstGeom prst="rect">
            <a:avLst/>
          </a:prstGeom>
          <a:solidFill>
            <a:srgbClr val="003F57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</a:pPr>
            <a:r>
              <a:rPr lang="de-DE" sz="2000" dirty="0"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nächste Schritte</a:t>
            </a:r>
          </a:p>
        </p:txBody>
      </p:sp>
      <p:cxnSp>
        <p:nvCxnSpPr>
          <p:cNvPr id="28" name="Elbow Connector 4"/>
          <p:cNvCxnSpPr>
            <a:stCxn id="21" idx="3"/>
            <a:endCxn id="23" idx="3"/>
          </p:cNvCxnSpPr>
          <p:nvPr/>
        </p:nvCxnSpPr>
        <p:spPr>
          <a:xfrm>
            <a:off x="3711307" y="1686992"/>
            <a:ext cx="12700" cy="1233954"/>
          </a:xfrm>
          <a:prstGeom prst="bentConnector3">
            <a:avLst>
              <a:gd name="adj1" fmla="val 3419661"/>
            </a:avLst>
          </a:prstGeom>
          <a:ln w="19050">
            <a:solidFill>
              <a:srgbClr val="305F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31"/>
          <p:cNvCxnSpPr>
            <a:stCxn id="23" idx="1"/>
            <a:endCxn id="25" idx="1"/>
          </p:cNvCxnSpPr>
          <p:nvPr/>
        </p:nvCxnSpPr>
        <p:spPr>
          <a:xfrm rot="10800000" flipV="1">
            <a:off x="650395" y="2920946"/>
            <a:ext cx="12700" cy="1240162"/>
          </a:xfrm>
          <a:prstGeom prst="bentConnector3">
            <a:avLst>
              <a:gd name="adj1" fmla="val 3417976"/>
            </a:avLst>
          </a:prstGeom>
          <a:ln w="19050">
            <a:solidFill>
              <a:srgbClr val="305F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33"/>
          <p:cNvSpPr/>
          <p:nvPr/>
        </p:nvSpPr>
        <p:spPr>
          <a:xfrm>
            <a:off x="4565830" y="1878692"/>
            <a:ext cx="3462554" cy="1082017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Micro-g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tx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Schwebt quasi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Gute PR</a:t>
            </a:r>
          </a:p>
        </p:txBody>
      </p:sp>
      <p:sp>
        <p:nvSpPr>
          <p:cNvPr id="31" name="Rectangle 34"/>
          <p:cNvSpPr/>
          <p:nvPr/>
        </p:nvSpPr>
        <p:spPr>
          <a:xfrm>
            <a:off x="4565831" y="1563162"/>
            <a:ext cx="3462554" cy="341942"/>
          </a:xfrm>
          <a:prstGeom prst="rect">
            <a:avLst/>
          </a:prstGeom>
          <a:solidFill>
            <a:srgbClr val="00709B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000" dirty="0"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ISS</a:t>
            </a:r>
          </a:p>
        </p:txBody>
      </p:sp>
      <p:cxnSp>
        <p:nvCxnSpPr>
          <p:cNvPr id="32" name="Elbow Connector 46"/>
          <p:cNvCxnSpPr>
            <a:stCxn id="25" idx="3"/>
            <a:endCxn id="26" idx="3"/>
          </p:cNvCxnSpPr>
          <p:nvPr/>
        </p:nvCxnSpPr>
        <p:spPr>
          <a:xfrm>
            <a:off x="3711307" y="4161108"/>
            <a:ext cx="12700" cy="1428609"/>
          </a:xfrm>
          <a:prstGeom prst="bentConnector3">
            <a:avLst>
              <a:gd name="adj1" fmla="val 3200000"/>
            </a:avLst>
          </a:prstGeom>
          <a:ln w="19050">
            <a:solidFill>
              <a:srgbClr val="305F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89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Tabelle</a:t>
            </a:r>
          </a:p>
        </p:txBody>
      </p:sp>
      <p:graphicFrame>
        <p:nvGraphicFramePr>
          <p:cNvPr id="5" name="Tabellenplatzhalter 5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215351586"/>
              </p:ext>
            </p:extLst>
          </p:nvPr>
        </p:nvGraphicFramePr>
        <p:xfrm>
          <a:off x="560389" y="1547196"/>
          <a:ext cx="7756029" cy="296192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228600" dist="63500" dir="4680000" sx="101000" sy="101000" algn="tl" rotWithShape="0">
                    <a:prstClr val="black">
                      <a:alpha val="10000"/>
                    </a:prstClr>
                  </a:outerShdw>
                </a:effectLst>
                <a:tableStyleId>{74C1A8A3-306A-4EB7-A6B1-4F7E0EB9C5D6}</a:tableStyleId>
              </a:tblPr>
              <a:tblGrid>
                <a:gridCol w="156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3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9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132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Lato Light"/>
                        </a:rPr>
                        <a:t>Parameter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 err="1">
                          <a:latin typeface="Lato Light"/>
                        </a:rPr>
                        <a:t>Fra</a:t>
                      </a:r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Lato Light"/>
                        </a:rPr>
                        <a:t>Nachteile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132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Lato Light"/>
                        </a:rPr>
                        <a:t>A/M</a:t>
                      </a:r>
                      <a:endParaRPr lang="de-DE" sz="2000" baseline="-25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4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Lato Light"/>
                        </a:rPr>
                        <a:t>Punkt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132">
                <a:tc>
                  <a:txBody>
                    <a:bodyPr/>
                    <a:lstStyle/>
                    <a:p>
                      <a:endParaRPr lang="de-DE" sz="2000" baseline="-25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4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Lato Light"/>
                        </a:rPr>
                        <a:t>Punkt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132"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4D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132"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4D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132"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4D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132"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4D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La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6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Graph</a:t>
            </a:r>
          </a:p>
        </p:txBody>
      </p:sp>
      <p:graphicFrame>
        <p:nvGraphicFramePr>
          <p:cNvPr id="4" name="Diagramm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2217875"/>
              </p:ext>
            </p:extLst>
          </p:nvPr>
        </p:nvGraphicFramePr>
        <p:xfrm>
          <a:off x="576263" y="1042988"/>
          <a:ext cx="7956177" cy="4772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7871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Corporate Design Farben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539059" y="3933056"/>
            <a:ext cx="2406592" cy="1194072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000" kern="0" dirty="0">
                <a:latin typeface="Lato Light"/>
              </a:rPr>
              <a:t>Schriftarten: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kern="0" dirty="0">
                <a:latin typeface="Lato Light"/>
              </a:rPr>
              <a:t>Text: </a:t>
            </a:r>
            <a:r>
              <a:rPr lang="de-DE" sz="2000" kern="0" dirty="0" err="1">
                <a:latin typeface="Lato Light"/>
              </a:rPr>
              <a:t>Lato</a:t>
            </a:r>
            <a:r>
              <a:rPr lang="de-DE" sz="2000" kern="0" dirty="0">
                <a:latin typeface="Lato Light"/>
              </a:rPr>
              <a:t> Light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kern="0" dirty="0">
                <a:latin typeface="Lato Light"/>
              </a:rPr>
              <a:t>Headlines: Arial</a:t>
            </a:r>
          </a:p>
        </p:txBody>
      </p:sp>
      <p:sp>
        <p:nvSpPr>
          <p:cNvPr id="6" name="Rectangle 34"/>
          <p:cNvSpPr/>
          <p:nvPr/>
        </p:nvSpPr>
        <p:spPr>
          <a:xfrm>
            <a:off x="539059" y="1523555"/>
            <a:ext cx="3060340" cy="1633077"/>
          </a:xfrm>
          <a:prstGeom prst="rect">
            <a:avLst/>
          </a:prstGeom>
          <a:solidFill>
            <a:srgbClr val="2C4FA2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000" dirty="0"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Offizielles IRAS-Blau</a:t>
            </a:r>
          </a:p>
          <a:p>
            <a:pPr lvl="0"/>
            <a:r>
              <a:rPr lang="de-DE" sz="2000" dirty="0">
                <a:latin typeface="Lato Light"/>
              </a:rPr>
              <a:t>RGB: 44 79 162</a:t>
            </a:r>
            <a:br>
              <a:rPr lang="de-DE" sz="2000" dirty="0">
                <a:latin typeface="Lato Light"/>
              </a:rPr>
            </a:br>
            <a:r>
              <a:rPr lang="de-DE" sz="2000" dirty="0">
                <a:latin typeface="Lato Light"/>
              </a:rPr>
              <a:t> HEX: #2C4FA2</a:t>
            </a:r>
            <a:br>
              <a:rPr lang="de-DE" sz="2000" dirty="0">
                <a:latin typeface="Lato Light"/>
              </a:rPr>
            </a:br>
            <a:r>
              <a:rPr lang="de-DE" sz="2000" dirty="0">
                <a:latin typeface="Lato Light"/>
              </a:rPr>
              <a:t> HSL: 222 57.3 40.4</a:t>
            </a:r>
            <a:br>
              <a:rPr lang="de-DE" sz="2000" dirty="0">
                <a:latin typeface="Lato Light"/>
              </a:rPr>
            </a:br>
            <a:r>
              <a:rPr lang="de-DE" sz="2000" dirty="0">
                <a:latin typeface="Lato Light"/>
              </a:rPr>
              <a:t>CMYK: 73 51 0 36</a:t>
            </a:r>
            <a:endParaRPr lang="de-DE" sz="2000" dirty="0">
              <a:latin typeface="Lato Light"/>
              <a:ea typeface="Roboto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7" name="Rectangle 34"/>
          <p:cNvSpPr/>
          <p:nvPr/>
        </p:nvSpPr>
        <p:spPr>
          <a:xfrm>
            <a:off x="4567783" y="1527663"/>
            <a:ext cx="3060340" cy="585065"/>
          </a:xfrm>
          <a:prstGeom prst="rect">
            <a:avLst/>
          </a:prstGeom>
          <a:solidFill>
            <a:srgbClr val="66B4D3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000" dirty="0"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TU BS Hellblau</a:t>
            </a:r>
            <a:br>
              <a:rPr lang="de-DE" sz="2000" dirty="0"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</a:br>
            <a:r>
              <a:rPr lang="de-DE" sz="2000" dirty="0"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RGB 102 180 211</a:t>
            </a:r>
          </a:p>
        </p:txBody>
      </p:sp>
      <p:sp>
        <p:nvSpPr>
          <p:cNvPr id="8" name="Rectangle 34"/>
          <p:cNvSpPr/>
          <p:nvPr/>
        </p:nvSpPr>
        <p:spPr>
          <a:xfrm>
            <a:off x="4567783" y="2238742"/>
            <a:ext cx="3060340" cy="585065"/>
          </a:xfrm>
          <a:prstGeom prst="rect">
            <a:avLst/>
          </a:prstGeom>
          <a:solidFill>
            <a:srgbClr val="00709B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000" dirty="0"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TU BS Blau</a:t>
            </a:r>
            <a:br>
              <a:rPr lang="de-DE" sz="2000" dirty="0"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</a:br>
            <a:r>
              <a:rPr lang="de-DE" sz="2000" dirty="0"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RGB 0 112 155</a:t>
            </a:r>
          </a:p>
        </p:txBody>
      </p:sp>
      <p:sp>
        <p:nvSpPr>
          <p:cNvPr id="9" name="Rectangle 34"/>
          <p:cNvSpPr/>
          <p:nvPr/>
        </p:nvSpPr>
        <p:spPr>
          <a:xfrm>
            <a:off x="4567783" y="2967823"/>
            <a:ext cx="3060340" cy="585065"/>
          </a:xfrm>
          <a:prstGeom prst="rect">
            <a:avLst/>
          </a:prstGeom>
          <a:solidFill>
            <a:srgbClr val="003F57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000" dirty="0"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TU BS Dunkelblau</a:t>
            </a:r>
          </a:p>
          <a:p>
            <a:pPr lvl="0"/>
            <a:r>
              <a:rPr lang="de-DE" sz="2000" dirty="0">
                <a:latin typeface="Lato Light"/>
                <a:ea typeface="Roboto" panose="02000000000000000000" pitchFamily="2" charset="0"/>
                <a:cs typeface="Lato Light" panose="020F0502020204030203" pitchFamily="34" charset="0"/>
              </a:rPr>
              <a:t>RGB 0 63 87</a:t>
            </a:r>
          </a:p>
        </p:txBody>
      </p:sp>
    </p:spTree>
    <p:extLst>
      <p:ext uri="{BB962C8B-B14F-4D97-AF65-F5344CB8AC3E}">
        <p14:creationId xmlns:p14="http://schemas.microsoft.com/office/powerpoint/2010/main" val="350624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Backupfolie</a:t>
            </a: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Text</a:t>
            </a:r>
          </a:p>
          <a:p>
            <a:pPr marL="0" indent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88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40396" y="1988840"/>
            <a:ext cx="5019724" cy="31946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Ziel des Modells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Modellerstellung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Ergebnisse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Ausblick</a:t>
            </a:r>
          </a:p>
        </p:txBody>
      </p:sp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7E90CC5-3A08-4DE0-8C0F-BF4617AB4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r="31100"/>
          <a:stretch/>
        </p:blipFill>
        <p:spPr>
          <a:xfrm>
            <a:off x="4987180" y="833630"/>
            <a:ext cx="3816424" cy="5143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F291E9F-DDC3-4635-BD71-A9060A0644CB}"/>
              </a:ext>
            </a:extLst>
          </p:cNvPr>
          <p:cNvSpPr txBox="1"/>
          <p:nvPr/>
        </p:nvSpPr>
        <p:spPr>
          <a:xfrm>
            <a:off x="7380312" y="5849055"/>
            <a:ext cx="243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Lato Light"/>
                <a:cs typeface="Arial" panose="020B0604020202020204" pitchFamily="34" charset="0"/>
              </a:rPr>
              <a:t>▲ </a:t>
            </a:r>
            <a:br>
              <a:rPr lang="de-DE" sz="1200" dirty="0">
                <a:latin typeface="Lato Light"/>
                <a:cs typeface="Segoe UI Semibold" panose="020B0702040204020203" pitchFamily="34" charset="0"/>
              </a:rPr>
            </a:br>
            <a:r>
              <a:rPr lang="de-DE" sz="800" dirty="0">
                <a:latin typeface="Lato Light"/>
                <a:cs typeface="Segoe UI Semibold" panose="020B0702040204020203" pitchFamily="34" charset="0"/>
              </a:rPr>
              <a:t>[Quelle: tagesschau.de]</a:t>
            </a:r>
            <a:endParaRPr lang="en-GB" sz="800" dirty="0">
              <a:latin typeface="Lato Ligh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7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Ziel des Modells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BF97EA-BD35-47D9-9D97-9DDFDF73E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237" y="825620"/>
            <a:ext cx="3425301" cy="2568976"/>
          </a:xfrm>
          <a:prstGeom prst="rect">
            <a:avLst/>
          </a:prstGeom>
        </p:spPr>
      </p:pic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10482B97-6B30-4324-9883-FAA05FF83016}"/>
              </a:ext>
            </a:extLst>
          </p:cNvPr>
          <p:cNvSpPr txBox="1">
            <a:spLocks/>
          </p:cNvSpPr>
          <p:nvPr/>
        </p:nvSpPr>
        <p:spPr>
          <a:xfrm>
            <a:off x="683568" y="2118374"/>
            <a:ext cx="3888432" cy="1598657"/>
          </a:xfrm>
          <a:prstGeom prst="rect">
            <a:avLst/>
          </a:prstGeom>
          <a:solidFill>
            <a:schemeClr val="accent2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 dirty="0"/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9CC6E6AC-903F-4DF6-99C9-746BFDBEB6C4}"/>
              </a:ext>
            </a:extLst>
          </p:cNvPr>
          <p:cNvSpPr txBox="1">
            <a:spLocks/>
          </p:cNvSpPr>
          <p:nvPr/>
        </p:nvSpPr>
        <p:spPr>
          <a:xfrm>
            <a:off x="683568" y="1309983"/>
            <a:ext cx="3878245" cy="543835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de-DE" sz="1600" kern="0" dirty="0"/>
              <a:t>Fragmentierung eines Trägersystems</a:t>
            </a:r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27B3AAAD-498E-4BD6-A20C-38F8AB8F16A3}"/>
              </a:ext>
            </a:extLst>
          </p:cNvPr>
          <p:cNvSpPr/>
          <p:nvPr/>
        </p:nvSpPr>
        <p:spPr>
          <a:xfrm>
            <a:off x="2493844" y="1842914"/>
            <a:ext cx="288032" cy="628998"/>
          </a:xfrm>
          <a:prstGeom prst="down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B3D8C451-E413-4DF5-BAFF-84D62EC94643}"/>
              </a:ext>
            </a:extLst>
          </p:cNvPr>
          <p:cNvSpPr txBox="1">
            <a:spLocks/>
          </p:cNvSpPr>
          <p:nvPr/>
        </p:nvSpPr>
        <p:spPr>
          <a:xfrm>
            <a:off x="1022740" y="2484976"/>
            <a:ext cx="3147673" cy="423664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de-DE" sz="1600" kern="0" dirty="0" err="1"/>
              <a:t>Fragmentanzahl</a:t>
            </a:r>
            <a:r>
              <a:rPr lang="de-DE" sz="1600" kern="0" dirty="0"/>
              <a:t> + Eigenschaften</a:t>
            </a:r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168D5247-2E62-4AE5-964A-EC94CDCEFD3F}"/>
              </a:ext>
            </a:extLst>
          </p:cNvPr>
          <p:cNvSpPr txBox="1">
            <a:spLocks/>
          </p:cNvSpPr>
          <p:nvPr/>
        </p:nvSpPr>
        <p:spPr>
          <a:xfrm>
            <a:off x="1498563" y="3232121"/>
            <a:ext cx="2278594" cy="423664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de-DE" sz="1600" kern="0" dirty="0"/>
              <a:t>Initiale Geschwindigkeit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1C52A0ED-1CAB-49BA-B260-763E89605293}"/>
              </a:ext>
            </a:extLst>
          </p:cNvPr>
          <p:cNvSpPr txBox="1">
            <a:spLocks/>
          </p:cNvSpPr>
          <p:nvPr/>
        </p:nvSpPr>
        <p:spPr>
          <a:xfrm>
            <a:off x="683568" y="3918227"/>
            <a:ext cx="3888432" cy="423664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de-DE" sz="1600" kern="0" dirty="0" err="1"/>
              <a:t>Trajektorienberechnung</a:t>
            </a:r>
            <a:endParaRPr lang="de-DE" sz="1600" kern="0" dirty="0"/>
          </a:p>
        </p:txBody>
      </p:sp>
      <p:sp>
        <p:nvSpPr>
          <p:cNvPr id="18" name="Textplatzhalter 1">
            <a:extLst>
              <a:ext uri="{FF2B5EF4-FFF2-40B4-BE49-F238E27FC236}">
                <a16:creationId xmlns:a16="http://schemas.microsoft.com/office/drawing/2014/main" id="{E4CA620D-1228-4D39-8C63-3C39CE69F0C6}"/>
              </a:ext>
            </a:extLst>
          </p:cNvPr>
          <p:cNvSpPr txBox="1">
            <a:spLocks/>
          </p:cNvSpPr>
          <p:nvPr/>
        </p:nvSpPr>
        <p:spPr>
          <a:xfrm>
            <a:off x="683568" y="4609375"/>
            <a:ext cx="3888432" cy="483437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de-DE" sz="1600" kern="0" dirty="0"/>
              <a:t>Risikoabschätzung</a:t>
            </a:r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FB482CEA-53A8-4F3D-AAD7-A51376EFF3EC}"/>
              </a:ext>
            </a:extLst>
          </p:cNvPr>
          <p:cNvSpPr/>
          <p:nvPr/>
        </p:nvSpPr>
        <p:spPr>
          <a:xfrm>
            <a:off x="2485447" y="2954500"/>
            <a:ext cx="288032" cy="264557"/>
          </a:xfrm>
          <a:prstGeom prst="down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55620892-195E-4C58-8970-6643617550C8}"/>
              </a:ext>
            </a:extLst>
          </p:cNvPr>
          <p:cNvSpPr/>
          <p:nvPr/>
        </p:nvSpPr>
        <p:spPr>
          <a:xfrm>
            <a:off x="2483767" y="3655785"/>
            <a:ext cx="288032" cy="264557"/>
          </a:xfrm>
          <a:prstGeom prst="down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Pfeil: nach unten 20">
            <a:extLst>
              <a:ext uri="{FF2B5EF4-FFF2-40B4-BE49-F238E27FC236}">
                <a16:creationId xmlns:a16="http://schemas.microsoft.com/office/drawing/2014/main" id="{43B18A5B-75D8-42AB-A306-D68E51D81EDF}"/>
              </a:ext>
            </a:extLst>
          </p:cNvPr>
          <p:cNvSpPr/>
          <p:nvPr/>
        </p:nvSpPr>
        <p:spPr>
          <a:xfrm>
            <a:off x="2483767" y="4341891"/>
            <a:ext cx="288032" cy="264557"/>
          </a:xfrm>
          <a:prstGeom prst="down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Pfeil: nach unten 21">
            <a:extLst>
              <a:ext uri="{FF2B5EF4-FFF2-40B4-BE49-F238E27FC236}">
                <a16:creationId xmlns:a16="http://schemas.microsoft.com/office/drawing/2014/main" id="{773FD75D-3709-42C1-AD3A-7DA7200D0C40}"/>
              </a:ext>
            </a:extLst>
          </p:cNvPr>
          <p:cNvSpPr/>
          <p:nvPr/>
        </p:nvSpPr>
        <p:spPr>
          <a:xfrm>
            <a:off x="2493844" y="5092812"/>
            <a:ext cx="288032" cy="264557"/>
          </a:xfrm>
          <a:prstGeom prst="down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3CA26F56-3F82-46F5-8638-B1B4EC940FAE}"/>
              </a:ext>
            </a:extLst>
          </p:cNvPr>
          <p:cNvSpPr txBox="1">
            <a:spLocks/>
          </p:cNvSpPr>
          <p:nvPr/>
        </p:nvSpPr>
        <p:spPr>
          <a:xfrm>
            <a:off x="683568" y="5368273"/>
            <a:ext cx="3888432" cy="470988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de-DE" sz="1600" kern="0" dirty="0"/>
              <a:t>Sperrungen für Luft- und Schiffsverkehr</a:t>
            </a:r>
          </a:p>
        </p:txBody>
      </p:sp>
      <p:sp>
        <p:nvSpPr>
          <p:cNvPr id="24" name="Textplatzhalter 1">
            <a:extLst>
              <a:ext uri="{FF2B5EF4-FFF2-40B4-BE49-F238E27FC236}">
                <a16:creationId xmlns:a16="http://schemas.microsoft.com/office/drawing/2014/main" id="{168625AC-78E3-4815-B74A-B6D46FB6665B}"/>
              </a:ext>
            </a:extLst>
          </p:cNvPr>
          <p:cNvSpPr txBox="1">
            <a:spLocks/>
          </p:cNvSpPr>
          <p:nvPr/>
        </p:nvSpPr>
        <p:spPr>
          <a:xfrm>
            <a:off x="683568" y="2110108"/>
            <a:ext cx="1519131" cy="280359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900" kern="0" dirty="0"/>
              <a:t>Fragmentierungsmodell</a:t>
            </a:r>
          </a:p>
        </p:txBody>
      </p:sp>
      <p:pic>
        <p:nvPicPr>
          <p:cNvPr id="1026" name="Picture 2" descr="How the FAA Reduces Flight Disruptions During Rocket Launches Like Artemis  I - Business Insider">
            <a:extLst>
              <a:ext uri="{FF2B5EF4-FFF2-40B4-BE49-F238E27FC236}">
                <a16:creationId xmlns:a16="http://schemas.microsoft.com/office/drawing/2014/main" id="{621CFF0D-E335-4ABB-882B-ADE5A7D32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84" y="3673771"/>
            <a:ext cx="3030038" cy="227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5BE7FFE5-AACB-4809-BF45-88955796732C}"/>
              </a:ext>
            </a:extLst>
          </p:cNvPr>
          <p:cNvSpPr txBox="1"/>
          <p:nvPr/>
        </p:nvSpPr>
        <p:spPr>
          <a:xfrm>
            <a:off x="6522984" y="5839261"/>
            <a:ext cx="219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Lato Light"/>
                <a:cs typeface="Arial" panose="020B0604020202020204" pitchFamily="34" charset="0"/>
              </a:rPr>
              <a:t>▲ </a:t>
            </a:r>
            <a:r>
              <a:rPr lang="de-DE" sz="800" dirty="0">
                <a:latin typeface="Lato Light"/>
                <a:cs typeface="Segoe UI Semibold" panose="020B0702040204020203" pitchFamily="34" charset="0"/>
              </a:rPr>
              <a:t>Gesperrter Luftraum</a:t>
            </a:r>
            <a:br>
              <a:rPr lang="de-DE" sz="800" dirty="0">
                <a:latin typeface="Lato Light"/>
                <a:cs typeface="Segoe UI Semibold" panose="020B0702040204020203" pitchFamily="34" charset="0"/>
              </a:rPr>
            </a:br>
            <a:r>
              <a:rPr lang="de-DE" sz="800" dirty="0">
                <a:latin typeface="Lato Light"/>
                <a:cs typeface="Segoe UI Semibold" panose="020B0702040204020203" pitchFamily="34" charset="0"/>
              </a:rPr>
              <a:t>[Quelle: businessinsider.com]</a:t>
            </a:r>
            <a:endParaRPr lang="en-GB" sz="800" dirty="0">
              <a:latin typeface="Lato Light"/>
              <a:cs typeface="Segoe UI Semibold" panose="020B0702040204020203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BC7FCF-5C42-4A12-BA0C-2E120679DE1F}"/>
              </a:ext>
            </a:extLst>
          </p:cNvPr>
          <p:cNvSpPr txBox="1"/>
          <p:nvPr/>
        </p:nvSpPr>
        <p:spPr>
          <a:xfrm>
            <a:off x="6444208" y="3264132"/>
            <a:ext cx="219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Lato Light"/>
                <a:cs typeface="Arial" panose="020B0604020202020204" pitchFamily="34" charset="0"/>
              </a:rPr>
              <a:t>▲ </a:t>
            </a:r>
            <a:r>
              <a:rPr lang="de-DE" sz="800" dirty="0">
                <a:latin typeface="Lato Light"/>
                <a:cs typeface="Segoe UI Semibold" panose="020B0702040204020203" pitchFamily="34" charset="0"/>
              </a:rPr>
              <a:t>Im Flug fragmentierendes Trägersystem</a:t>
            </a:r>
            <a:endParaRPr lang="en-GB" sz="800" dirty="0">
              <a:latin typeface="Lato Ligh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11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8C132125-2AF0-4CB4-B709-8BD0AC138BA6}"/>
              </a:ext>
            </a:extLst>
          </p:cNvPr>
          <p:cNvSpPr/>
          <p:nvPr/>
        </p:nvSpPr>
        <p:spPr>
          <a:xfrm>
            <a:off x="6409269" y="2290003"/>
            <a:ext cx="2638920" cy="1806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2F521D-7DF4-460E-98FD-E046F514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Surrogatemodell</a:t>
            </a:r>
            <a:endParaRPr lang="de-DE" dirty="0"/>
          </a:p>
        </p:txBody>
      </p:sp>
      <p:pic>
        <p:nvPicPr>
          <p:cNvPr id="6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F4DBD28-635B-4FE2-9BEF-FD18449BC8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9" end="4496"/>
                </p14:media>
              </p:ext>
            </p:extLst>
          </p:nvPr>
        </p:nvPicPr>
        <p:blipFill rotWithShape="1">
          <a:blip r:embed="rId6"/>
          <a:srcRect l="14674" r="9511" b="17391"/>
          <a:stretch>
            <a:fillRect/>
          </a:stretch>
        </p:blipFill>
        <p:spPr>
          <a:xfrm>
            <a:off x="107504" y="2288906"/>
            <a:ext cx="2950049" cy="1808094"/>
          </a:xfrm>
          <a:prstGeom prst="rect">
            <a:avLst/>
          </a:prstGeom>
        </p:spPr>
      </p:pic>
      <p:pic>
        <p:nvPicPr>
          <p:cNvPr id="7" name="10cmfragment2">
            <a:hlinkClick r:id="" action="ppaction://media"/>
            <a:extLst>
              <a:ext uri="{FF2B5EF4-FFF2-40B4-BE49-F238E27FC236}">
                <a16:creationId xmlns:a16="http://schemas.microsoft.com/office/drawing/2014/main" id="{9BA351CC-9C7A-4DC8-A792-C677E89F4C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6121" t="11731" r="15368" b="12268"/>
          <a:stretch/>
        </p:blipFill>
        <p:spPr>
          <a:xfrm>
            <a:off x="3187420" y="2288906"/>
            <a:ext cx="2952328" cy="1808094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AB7BBED-2495-4A76-BE5C-B5651C71CBEA}"/>
              </a:ext>
            </a:extLst>
          </p:cNvPr>
          <p:cNvCxnSpPr>
            <a:cxnSpLocks/>
          </p:cNvCxnSpPr>
          <p:nvPr/>
        </p:nvCxnSpPr>
        <p:spPr>
          <a:xfrm>
            <a:off x="1582528" y="4097000"/>
            <a:ext cx="0" cy="700152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B4B2EE2-1A4B-4974-8AAF-2E4EFA312CE2}"/>
              </a:ext>
            </a:extLst>
          </p:cNvPr>
          <p:cNvCxnSpPr>
            <a:cxnSpLocks/>
          </p:cNvCxnSpPr>
          <p:nvPr/>
        </p:nvCxnSpPr>
        <p:spPr>
          <a:xfrm>
            <a:off x="1582528" y="4797152"/>
            <a:ext cx="2651173" cy="0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999441A-1716-4799-AAD7-5DE2931AA03A}"/>
              </a:ext>
            </a:extLst>
          </p:cNvPr>
          <p:cNvCxnSpPr>
            <a:cxnSpLocks/>
          </p:cNvCxnSpPr>
          <p:nvPr/>
        </p:nvCxnSpPr>
        <p:spPr>
          <a:xfrm flipV="1">
            <a:off x="4233701" y="4097000"/>
            <a:ext cx="0" cy="70015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03FE8D4F-B8C5-484A-A618-EA5FF9C499C0}"/>
              </a:ext>
            </a:extLst>
          </p:cNvPr>
          <p:cNvSpPr txBox="1">
            <a:spLocks/>
          </p:cNvSpPr>
          <p:nvPr/>
        </p:nvSpPr>
        <p:spPr>
          <a:xfrm>
            <a:off x="1719982" y="4911133"/>
            <a:ext cx="2376264" cy="586172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de-DE" sz="1200" kern="0" dirty="0"/>
              <a:t>Bestmögliche Modellierung der Realität in CFD-Simulation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247C082D-7EEC-4699-9CAA-8DDF7CFA6119}"/>
              </a:ext>
            </a:extLst>
          </p:cNvPr>
          <p:cNvCxnSpPr>
            <a:cxnSpLocks/>
          </p:cNvCxnSpPr>
          <p:nvPr/>
        </p:nvCxnSpPr>
        <p:spPr>
          <a:xfrm>
            <a:off x="5220072" y="4083935"/>
            <a:ext cx="0" cy="700152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5B212604-5AAB-450E-ACA2-5158A8E3D798}"/>
              </a:ext>
            </a:extLst>
          </p:cNvPr>
          <p:cNvCxnSpPr>
            <a:cxnSpLocks/>
          </p:cNvCxnSpPr>
          <p:nvPr/>
        </p:nvCxnSpPr>
        <p:spPr>
          <a:xfrm>
            <a:off x="5220072" y="4784087"/>
            <a:ext cx="2651173" cy="0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27E6489-1E8A-4E81-BDF1-971E94C3FF6F}"/>
              </a:ext>
            </a:extLst>
          </p:cNvPr>
          <p:cNvCxnSpPr>
            <a:cxnSpLocks/>
          </p:cNvCxnSpPr>
          <p:nvPr/>
        </p:nvCxnSpPr>
        <p:spPr>
          <a:xfrm flipV="1">
            <a:off x="7871245" y="4083935"/>
            <a:ext cx="0" cy="70015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DAAFA6FF-2160-4D8F-B165-3216648E1AEA}"/>
              </a:ext>
            </a:extLst>
          </p:cNvPr>
          <p:cNvSpPr txBox="1">
            <a:spLocks/>
          </p:cNvSpPr>
          <p:nvPr/>
        </p:nvSpPr>
        <p:spPr>
          <a:xfrm>
            <a:off x="5357526" y="4911132"/>
            <a:ext cx="2376264" cy="560044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de-DE" sz="1200" kern="0" dirty="0"/>
              <a:t>Anpassen des Modells auf Basis von Simulationsergebnissen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6CF6A4F2-32D5-43E5-93C9-819BF1E781DF}"/>
              </a:ext>
            </a:extLst>
          </p:cNvPr>
          <p:cNvCxnSpPr>
            <a:cxnSpLocks/>
          </p:cNvCxnSpPr>
          <p:nvPr/>
        </p:nvCxnSpPr>
        <p:spPr>
          <a:xfrm>
            <a:off x="7912514" y="1690538"/>
            <a:ext cx="0" cy="592120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C9507947-549E-4252-AC2B-608F4FB253D9}"/>
              </a:ext>
            </a:extLst>
          </p:cNvPr>
          <p:cNvCxnSpPr>
            <a:cxnSpLocks/>
          </p:cNvCxnSpPr>
          <p:nvPr/>
        </p:nvCxnSpPr>
        <p:spPr>
          <a:xfrm>
            <a:off x="5273591" y="1697883"/>
            <a:ext cx="2638923" cy="0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FAADA0BB-5019-43CE-B8E8-100A27589796}"/>
              </a:ext>
            </a:extLst>
          </p:cNvPr>
          <p:cNvCxnSpPr>
            <a:cxnSpLocks/>
          </p:cNvCxnSpPr>
          <p:nvPr/>
        </p:nvCxnSpPr>
        <p:spPr>
          <a:xfrm>
            <a:off x="4788024" y="1705427"/>
            <a:ext cx="0" cy="5685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7E335DD2-0936-4165-9578-FF7F36CD977E}"/>
              </a:ext>
            </a:extLst>
          </p:cNvPr>
          <p:cNvCxnSpPr>
            <a:cxnSpLocks/>
          </p:cNvCxnSpPr>
          <p:nvPr/>
        </p:nvCxnSpPr>
        <p:spPr>
          <a:xfrm>
            <a:off x="1582528" y="1697883"/>
            <a:ext cx="3691063" cy="0"/>
          </a:xfrm>
          <a:prstGeom prst="line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85678618-20BB-4000-BB06-AEADBF6292D3}"/>
              </a:ext>
            </a:extLst>
          </p:cNvPr>
          <p:cNvCxnSpPr>
            <a:cxnSpLocks/>
          </p:cNvCxnSpPr>
          <p:nvPr/>
        </p:nvCxnSpPr>
        <p:spPr>
          <a:xfrm>
            <a:off x="1593140" y="1690538"/>
            <a:ext cx="0" cy="59836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platzhalter 2">
            <a:extLst>
              <a:ext uri="{FF2B5EF4-FFF2-40B4-BE49-F238E27FC236}">
                <a16:creationId xmlns:a16="http://schemas.microsoft.com/office/drawing/2014/main" id="{8822B961-C4AD-4A90-8056-6E102E10894C}"/>
              </a:ext>
            </a:extLst>
          </p:cNvPr>
          <p:cNvSpPr txBox="1">
            <a:spLocks/>
          </p:cNvSpPr>
          <p:nvPr/>
        </p:nvSpPr>
        <p:spPr>
          <a:xfrm>
            <a:off x="3888835" y="1311395"/>
            <a:ext cx="1798378" cy="309685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sz="1200" kern="0" dirty="0"/>
              <a:t>Evaluierung des Modells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016012-3BEA-40D4-ACC7-6862140D2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0871" y="2282658"/>
            <a:ext cx="1152128" cy="399967"/>
          </a:xfrm>
          <a:solidFill>
            <a:srgbClr val="DDDDDD"/>
          </a:solidFill>
        </p:spPr>
        <p:txBody>
          <a:bodyPr/>
          <a:lstStyle/>
          <a:p>
            <a:pPr marL="0" indent="0" algn="ctr"/>
            <a:r>
              <a:rPr lang="de-DE" dirty="0"/>
              <a:t>Realität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C4AAF4CC-B0D3-46D8-9616-BA181DD43BB3}"/>
              </a:ext>
            </a:extLst>
          </p:cNvPr>
          <p:cNvSpPr txBox="1">
            <a:spLocks/>
          </p:cNvSpPr>
          <p:nvPr/>
        </p:nvSpPr>
        <p:spPr>
          <a:xfrm>
            <a:off x="3959670" y="2274017"/>
            <a:ext cx="1459416" cy="413808"/>
          </a:xfrm>
          <a:prstGeom prst="rect">
            <a:avLst/>
          </a:prstGeom>
          <a:solidFill>
            <a:srgbClr val="DDDDDD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de-DE" kern="0" dirty="0"/>
              <a:t>Simulation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0FA2FA92-6E72-4126-8D10-BF54DA2901DF}"/>
              </a:ext>
            </a:extLst>
          </p:cNvPr>
          <p:cNvSpPr txBox="1">
            <a:spLocks/>
          </p:cNvSpPr>
          <p:nvPr/>
        </p:nvSpPr>
        <p:spPr>
          <a:xfrm>
            <a:off x="6911998" y="2293177"/>
            <a:ext cx="1779829" cy="342037"/>
          </a:xfrm>
          <a:prstGeom prst="rect">
            <a:avLst/>
          </a:prstGeom>
          <a:solidFill>
            <a:srgbClr val="DDDDDD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de-DE" kern="0" dirty="0"/>
              <a:t>Ersatzmodell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9595B8E9-F62F-43CB-8F74-E43C4912C0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90" y="2557154"/>
            <a:ext cx="2294428" cy="160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Modellerstellung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F43379-C1C1-42D0-AFE8-613B166C2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3" y="940645"/>
            <a:ext cx="7540469" cy="497671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418286" y="3068960"/>
            <a:ext cx="2055889" cy="504056"/>
          </a:xfrm>
        </p:spPr>
        <p:txBody>
          <a:bodyPr/>
          <a:lstStyle/>
          <a:p>
            <a:r>
              <a:rPr lang="de-DE" dirty="0"/>
              <a:t>Überdruckzone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733EEE6E-2750-4C31-B6E7-9AACC3EE1E00}"/>
              </a:ext>
            </a:extLst>
          </p:cNvPr>
          <p:cNvSpPr txBox="1">
            <a:spLocks/>
          </p:cNvSpPr>
          <p:nvPr/>
        </p:nvSpPr>
        <p:spPr>
          <a:xfrm>
            <a:off x="5470788" y="1988840"/>
            <a:ext cx="1330092" cy="504056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Fragment</a:t>
            </a:r>
          </a:p>
          <a:p>
            <a:endParaRPr lang="de-DE" kern="0" dirty="0"/>
          </a:p>
          <a:p>
            <a:endParaRPr lang="de-DE" kern="0" dirty="0"/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E8FB2C14-A448-4584-9C3A-D79120307BA3}"/>
              </a:ext>
            </a:extLst>
          </p:cNvPr>
          <p:cNvSpPr txBox="1">
            <a:spLocks/>
          </p:cNvSpPr>
          <p:nvPr/>
        </p:nvSpPr>
        <p:spPr>
          <a:xfrm>
            <a:off x="6135834" y="4869160"/>
            <a:ext cx="2055889" cy="504056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Atmosphäre</a:t>
            </a:r>
          </a:p>
          <a:p>
            <a:endParaRPr lang="de-DE" kern="0" dirty="0"/>
          </a:p>
          <a:p>
            <a:endParaRPr lang="de-DE" kern="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9D99343-D206-4221-9FA1-2496C9871868}"/>
              </a:ext>
            </a:extLst>
          </p:cNvPr>
          <p:cNvCxnSpPr/>
          <p:nvPr/>
        </p:nvCxnSpPr>
        <p:spPr>
          <a:xfrm>
            <a:off x="5940152" y="2492896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95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13B0773-C0EE-4874-8279-EA03D63BF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2"/>
          <a:stretch/>
        </p:blipFill>
        <p:spPr>
          <a:xfrm>
            <a:off x="309049" y="1117349"/>
            <a:ext cx="1044944" cy="4984104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Modellerstellung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F43379-C1C1-42D0-AFE8-613B166C2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82" y="1124744"/>
            <a:ext cx="7540469" cy="497671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497445" y="3327011"/>
            <a:ext cx="2642552" cy="564779"/>
          </a:xfrm>
        </p:spPr>
        <p:txBody>
          <a:bodyPr/>
          <a:lstStyle/>
          <a:p>
            <a:r>
              <a:rPr lang="de-DE" dirty="0"/>
              <a:t>Tankdurchmesser [m]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733EEE6E-2750-4C31-B6E7-9AACC3EE1E00}"/>
              </a:ext>
            </a:extLst>
          </p:cNvPr>
          <p:cNvSpPr txBox="1">
            <a:spLocks/>
          </p:cNvSpPr>
          <p:nvPr/>
        </p:nvSpPr>
        <p:spPr>
          <a:xfrm>
            <a:off x="5763507" y="4293096"/>
            <a:ext cx="2975733" cy="504056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Fragment A/M [m</a:t>
            </a:r>
            <a:r>
              <a:rPr lang="de-DE" kern="0" baseline="30000" dirty="0"/>
              <a:t>2</a:t>
            </a:r>
            <a:r>
              <a:rPr lang="de-DE" kern="0" dirty="0"/>
              <a:t>/kg]</a:t>
            </a:r>
          </a:p>
          <a:p>
            <a:endParaRPr lang="de-DE" kern="0" dirty="0"/>
          </a:p>
          <a:p>
            <a:endParaRPr lang="de-DE" kern="0" dirty="0"/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E8FB2C14-A448-4584-9C3A-D79120307BA3}"/>
              </a:ext>
            </a:extLst>
          </p:cNvPr>
          <p:cNvSpPr txBox="1">
            <a:spLocks/>
          </p:cNvSpPr>
          <p:nvPr/>
        </p:nvSpPr>
        <p:spPr>
          <a:xfrm>
            <a:off x="5766719" y="5298762"/>
            <a:ext cx="2722392" cy="504056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Umgebungsdruck [</a:t>
            </a:r>
            <a:r>
              <a:rPr lang="de-DE" kern="0" dirty="0" err="1"/>
              <a:t>Pa</a:t>
            </a:r>
            <a:r>
              <a:rPr lang="de-DE" kern="0" dirty="0"/>
              <a:t>]</a:t>
            </a:r>
          </a:p>
          <a:p>
            <a:endParaRPr lang="de-DE" kern="0" dirty="0"/>
          </a:p>
          <a:p>
            <a:endParaRPr lang="de-DE" kern="0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49D352DB-5607-4278-B47B-0096C7EDF628}"/>
              </a:ext>
            </a:extLst>
          </p:cNvPr>
          <p:cNvSpPr txBox="1">
            <a:spLocks/>
          </p:cNvSpPr>
          <p:nvPr/>
        </p:nvSpPr>
        <p:spPr>
          <a:xfrm>
            <a:off x="4627758" y="2204864"/>
            <a:ext cx="2975733" cy="504056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Distanz zur Explosion [m]</a:t>
            </a:r>
          </a:p>
          <a:p>
            <a:endParaRPr lang="de-DE" kern="0" dirty="0"/>
          </a:p>
          <a:p>
            <a:endParaRPr lang="de-DE" kern="0" dirty="0"/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29207477-D1DE-42EA-A676-24448DBB0FF7}"/>
              </a:ext>
            </a:extLst>
          </p:cNvPr>
          <p:cNvSpPr/>
          <p:nvPr/>
        </p:nvSpPr>
        <p:spPr>
          <a:xfrm>
            <a:off x="3202430" y="1557173"/>
            <a:ext cx="576064" cy="4104456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49E5ED60-625D-497B-840A-53D23C316B73}"/>
              </a:ext>
            </a:extLst>
          </p:cNvPr>
          <p:cNvSpPr/>
          <p:nvPr/>
        </p:nvSpPr>
        <p:spPr>
          <a:xfrm rot="16200000">
            <a:off x="5838811" y="2677131"/>
            <a:ext cx="389232" cy="546591"/>
          </a:xfrm>
          <a:prstGeom prst="rightBrace">
            <a:avLst>
              <a:gd name="adj1" fmla="val 8333"/>
              <a:gd name="adj2" fmla="val 52698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B2E060B-BE8C-495E-A70F-806D3A9DB524}"/>
              </a:ext>
            </a:extLst>
          </p:cNvPr>
          <p:cNvCxnSpPr>
            <a:cxnSpLocks/>
          </p:cNvCxnSpPr>
          <p:nvPr/>
        </p:nvCxnSpPr>
        <p:spPr>
          <a:xfrm flipH="1" flipV="1">
            <a:off x="6421685" y="3459742"/>
            <a:ext cx="807167" cy="864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45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Modellerstellung</a:t>
            </a:r>
          </a:p>
        </p:txBody>
      </p:sp>
      <p:pic>
        <p:nvPicPr>
          <p:cNvPr id="3" name="combined_video">
            <a:hlinkClick r:id="" action="ppaction://media"/>
            <a:extLst>
              <a:ext uri="{FF2B5EF4-FFF2-40B4-BE49-F238E27FC236}">
                <a16:creationId xmlns:a16="http://schemas.microsoft.com/office/drawing/2014/main" id="{26122788-2BC4-482D-A0D1-9043D6685F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34" y="1052736"/>
            <a:ext cx="9144000" cy="491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13B0773-C0EE-4874-8279-EA03D63BF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2"/>
          <a:stretch/>
        </p:blipFill>
        <p:spPr>
          <a:xfrm>
            <a:off x="309049" y="1117349"/>
            <a:ext cx="1044944" cy="4984104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Modellparameter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F43379-C1C1-42D0-AFE8-613B166C2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82" y="1124744"/>
            <a:ext cx="7540469" cy="4976710"/>
          </a:xfrm>
          <a:prstGeom prst="rect">
            <a:avLst/>
          </a:prstGeom>
        </p:spPr>
      </p:pic>
      <p:sp>
        <p:nvSpPr>
          <p:cNvPr id="8" name="Textplatzhalter 1">
            <a:extLst>
              <a:ext uri="{FF2B5EF4-FFF2-40B4-BE49-F238E27FC236}">
                <a16:creationId xmlns:a16="http://schemas.microsoft.com/office/drawing/2014/main" id="{733EEE6E-2750-4C31-B6E7-9AACC3EE1E00}"/>
              </a:ext>
            </a:extLst>
          </p:cNvPr>
          <p:cNvSpPr txBox="1">
            <a:spLocks/>
          </p:cNvSpPr>
          <p:nvPr/>
        </p:nvSpPr>
        <p:spPr>
          <a:xfrm>
            <a:off x="5763507" y="4293096"/>
            <a:ext cx="2975733" cy="504056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Fragment A/M [m</a:t>
            </a:r>
            <a:r>
              <a:rPr lang="de-DE" kern="0" baseline="30000" dirty="0"/>
              <a:t>2</a:t>
            </a:r>
            <a:r>
              <a:rPr lang="de-DE" kern="0" dirty="0"/>
              <a:t>/kg]</a:t>
            </a:r>
          </a:p>
          <a:p>
            <a:endParaRPr lang="de-DE" kern="0" dirty="0"/>
          </a:p>
          <a:p>
            <a:endParaRPr lang="de-DE" kern="0" dirty="0"/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E8FB2C14-A448-4584-9C3A-D79120307BA3}"/>
              </a:ext>
            </a:extLst>
          </p:cNvPr>
          <p:cNvSpPr txBox="1">
            <a:spLocks/>
          </p:cNvSpPr>
          <p:nvPr/>
        </p:nvSpPr>
        <p:spPr>
          <a:xfrm>
            <a:off x="5766719" y="5298762"/>
            <a:ext cx="2722392" cy="504056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Umgebungsdruck [</a:t>
            </a:r>
            <a:r>
              <a:rPr lang="de-DE" kern="0" dirty="0" err="1"/>
              <a:t>Pa</a:t>
            </a:r>
            <a:r>
              <a:rPr lang="de-DE" kern="0" dirty="0"/>
              <a:t>]</a:t>
            </a:r>
          </a:p>
          <a:p>
            <a:endParaRPr lang="de-DE" kern="0" dirty="0"/>
          </a:p>
          <a:p>
            <a:endParaRPr lang="de-DE" kern="0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49D352DB-5607-4278-B47B-0096C7EDF628}"/>
              </a:ext>
            </a:extLst>
          </p:cNvPr>
          <p:cNvSpPr txBox="1">
            <a:spLocks/>
          </p:cNvSpPr>
          <p:nvPr/>
        </p:nvSpPr>
        <p:spPr>
          <a:xfrm>
            <a:off x="4627758" y="2204864"/>
            <a:ext cx="2975733" cy="504056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Distanz zur Explosion [m]</a:t>
            </a:r>
          </a:p>
          <a:p>
            <a:endParaRPr lang="de-DE" kern="0" dirty="0"/>
          </a:p>
          <a:p>
            <a:endParaRPr lang="de-DE" kern="0" dirty="0"/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29207477-D1DE-42EA-A676-24448DBB0FF7}"/>
              </a:ext>
            </a:extLst>
          </p:cNvPr>
          <p:cNvSpPr/>
          <p:nvPr/>
        </p:nvSpPr>
        <p:spPr>
          <a:xfrm>
            <a:off x="3202430" y="1557173"/>
            <a:ext cx="576064" cy="4104456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49E5ED60-625D-497B-840A-53D23C316B73}"/>
              </a:ext>
            </a:extLst>
          </p:cNvPr>
          <p:cNvSpPr/>
          <p:nvPr/>
        </p:nvSpPr>
        <p:spPr>
          <a:xfrm rot="16200000">
            <a:off x="5838811" y="2677131"/>
            <a:ext cx="389232" cy="546591"/>
          </a:xfrm>
          <a:prstGeom prst="rightBrace">
            <a:avLst>
              <a:gd name="adj1" fmla="val 8333"/>
              <a:gd name="adj2" fmla="val 52698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B2E060B-BE8C-495E-A70F-806D3A9DB524}"/>
              </a:ext>
            </a:extLst>
          </p:cNvPr>
          <p:cNvCxnSpPr>
            <a:cxnSpLocks/>
          </p:cNvCxnSpPr>
          <p:nvPr/>
        </p:nvCxnSpPr>
        <p:spPr>
          <a:xfrm flipH="1" flipV="1">
            <a:off x="6421685" y="3459742"/>
            <a:ext cx="807167" cy="864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1">
            <a:extLst>
              <a:ext uri="{FF2B5EF4-FFF2-40B4-BE49-F238E27FC236}">
                <a16:creationId xmlns:a16="http://schemas.microsoft.com/office/drawing/2014/main" id="{443F1F5D-9BFC-496A-A057-6AAA0CEA253C}"/>
              </a:ext>
            </a:extLst>
          </p:cNvPr>
          <p:cNvSpPr txBox="1">
            <a:spLocks/>
          </p:cNvSpPr>
          <p:nvPr/>
        </p:nvSpPr>
        <p:spPr>
          <a:xfrm>
            <a:off x="512233" y="3357373"/>
            <a:ext cx="2667675" cy="504056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Tankdurchmesser [m]</a:t>
            </a:r>
          </a:p>
          <a:p>
            <a:endParaRPr lang="de-DE" kern="0" dirty="0"/>
          </a:p>
          <a:p>
            <a:endParaRPr lang="de-DE" kern="0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75EEE595-1C94-43BB-B218-ED2E9703A786}"/>
              </a:ext>
            </a:extLst>
          </p:cNvPr>
          <p:cNvSpPr txBox="1">
            <a:spLocks/>
          </p:cNvSpPr>
          <p:nvPr/>
        </p:nvSpPr>
        <p:spPr>
          <a:xfrm>
            <a:off x="5893799" y="3210530"/>
            <a:ext cx="2963673" cy="669600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de-DE" sz="2000" kern="0" dirty="0">
                <a:latin typeface="Lato Light"/>
              </a:rPr>
              <a:t>Fragment-geschwindigkeit [m/s]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E474A3E-5DFE-4350-A0B8-23FE529F34CF}"/>
              </a:ext>
            </a:extLst>
          </p:cNvPr>
          <p:cNvSpPr/>
          <p:nvPr/>
        </p:nvSpPr>
        <p:spPr>
          <a:xfrm>
            <a:off x="3202430" y="3008163"/>
            <a:ext cx="2691370" cy="1148053"/>
          </a:xfrm>
          <a:prstGeom prst="right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Regressionsmodell</a:t>
            </a:r>
          </a:p>
        </p:txBody>
      </p:sp>
    </p:spTree>
    <p:extLst>
      <p:ext uri="{BB962C8B-B14F-4D97-AF65-F5344CB8AC3E}">
        <p14:creationId xmlns:p14="http://schemas.microsoft.com/office/powerpoint/2010/main" val="88192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85185E-6 L -0.45937 0.3939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69" y="1969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40741E-7 L -0.57013 -0.3240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07" y="-1620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8148E-6 L -0.58368 -0.341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4" y="-17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59259E-6 L 0.00747 0.0997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497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3" grpId="0" animBg="1"/>
      <p:bldP spid="4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Ergebnisse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248D63C-74BF-47A5-9331-83D8CEE6D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908720"/>
            <a:ext cx="4201941" cy="52565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platzhalter 1">
                <a:extLst>
                  <a:ext uri="{FF2B5EF4-FFF2-40B4-BE49-F238E27FC236}">
                    <a16:creationId xmlns:a16="http://schemas.microsoft.com/office/drawing/2014/main" id="{6B601CBE-50A1-4AAB-ABEC-BC2CF3E4549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51884" y="3691558"/>
                <a:ext cx="3816424" cy="1647183"/>
              </a:xfrm>
            </p:spPr>
            <p:txBody>
              <a:bodyPr/>
              <a:lstStyle/>
              <a:p>
                <a:r>
                  <a:rPr lang="de-DE" dirty="0"/>
                  <a:t>Fragementeigenschaften: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A/M: 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0,1 </m:t>
                    </m:r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Abstand zur Explosion: 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Explosionsdurchmesser: 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16" name="Textplatzhalter 1">
                <a:extLst>
                  <a:ext uri="{FF2B5EF4-FFF2-40B4-BE49-F238E27FC236}">
                    <a16:creationId xmlns:a16="http://schemas.microsoft.com/office/drawing/2014/main" id="{6B601CBE-50A1-4AAB-ABEC-BC2CF3E454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51884" y="3691558"/>
                <a:ext cx="3816424" cy="164718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platzhalter 1">
            <a:extLst>
              <a:ext uri="{FF2B5EF4-FFF2-40B4-BE49-F238E27FC236}">
                <a16:creationId xmlns:a16="http://schemas.microsoft.com/office/drawing/2014/main" id="{B4F33E99-2ABB-4DA6-BD85-C15C1D61F668}"/>
              </a:ext>
            </a:extLst>
          </p:cNvPr>
          <p:cNvSpPr txBox="1">
            <a:spLocks/>
          </p:cNvSpPr>
          <p:nvPr/>
        </p:nvSpPr>
        <p:spPr>
          <a:xfrm>
            <a:off x="203177" y="1340769"/>
            <a:ext cx="3216695" cy="684076"/>
          </a:xfrm>
          <a:prstGeom prst="rect">
            <a:avLst/>
          </a:prstGeom>
          <a:solidFill>
            <a:schemeClr val="bg1"/>
          </a:solidFill>
          <a:effectLst>
            <a:outerShdw blurRad="228600" dist="63500" dir="4680000" sx="101000" sy="101000" algn="tl" rotWithShape="0">
              <a:prstClr val="black">
                <a:alpha val="10000"/>
              </a:prstClr>
            </a:outerShdw>
          </a:effectLst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ato Light"/>
                <a:ea typeface="+mn-ea"/>
                <a:cs typeface="+mn-cs"/>
              </a:defRPr>
            </a:lvl1pPr>
            <a:lvl2pPr marL="19050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2pPr>
            <a:lvl3pPr marL="361950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3pPr>
            <a:lvl4pPr marL="54292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4pPr>
            <a:lvl5pPr marL="7429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Lato Light"/>
              </a:defRPr>
            </a:lvl5pPr>
            <a:lvl6pPr marL="12001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Visualisierungstool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096004"/>
      </p:ext>
    </p:extLst>
  </p:cSld>
  <p:clrMapOvr>
    <a:masterClrMapping/>
  </p:clrMapOvr>
</p:sld>
</file>

<file path=ppt/theme/theme1.xml><?xml version="1.0" encoding="utf-8"?>
<a:theme xmlns:a="http://schemas.openxmlformats.org/drawingml/2006/main" name="TUBraunschweig_PPT2007_Folienpool_pptx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raunschweig_PPT2007_Folienpool_pptx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UBraunschweig_PPT2007_Folienpool_pptx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raunschweig_PPT2007_Folienpool_pptx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TUBraunschweig_PPT2007_Folienpool_pptx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raunschweig_PPT2007_Folienpool_pptx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TUBS_IRAS_deutsch</Template>
  <TotalTime>0</TotalTime>
  <Words>392</Words>
  <Application>Microsoft Office PowerPoint</Application>
  <PresentationFormat>Bildschirmpräsentation (4:3)</PresentationFormat>
  <Paragraphs>114</Paragraphs>
  <Slides>19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Cambria Math</vt:lpstr>
      <vt:lpstr>Lato Light</vt:lpstr>
      <vt:lpstr>Wingdings</vt:lpstr>
      <vt:lpstr>TUBraunschweig_PPT2007_Folienpool_pptx</vt:lpstr>
      <vt:lpstr>1_TUBraunschweig_PPT2007_Folienpool_pptx</vt:lpstr>
      <vt:lpstr>2_TUBraunschweig_PPT2007_Folienpool_pptx</vt:lpstr>
      <vt:lpstr>PowerPoint-Präsentation</vt:lpstr>
      <vt:lpstr>Agenda</vt:lpstr>
      <vt:lpstr>Ziel des Modells</vt:lpstr>
      <vt:lpstr>Surrogatemodell</vt:lpstr>
      <vt:lpstr>Modellerstellung</vt:lpstr>
      <vt:lpstr>Modellerstellung</vt:lpstr>
      <vt:lpstr>Modellerstellung</vt:lpstr>
      <vt:lpstr>Modellparameter</vt:lpstr>
      <vt:lpstr>Ergebnisse</vt:lpstr>
      <vt:lpstr>Vergleich mit anderen Modellen</vt:lpstr>
      <vt:lpstr>Ausblick</vt:lpstr>
      <vt:lpstr>PowerPoint-Präsentation</vt:lpstr>
      <vt:lpstr>Fragmentgeschwindigkeit</vt:lpstr>
      <vt:lpstr>Fragmentgeschwindigkeit</vt:lpstr>
      <vt:lpstr>Flussdiagramm und Textblock</vt:lpstr>
      <vt:lpstr>Tabelle</vt:lpstr>
      <vt:lpstr>Graph</vt:lpstr>
      <vt:lpstr>Corporate Design Farben</vt:lpstr>
      <vt:lpstr>Backupfolie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Rost</dc:creator>
  <cp:lastModifiedBy>Jan Rost</cp:lastModifiedBy>
  <cp:revision>31</cp:revision>
  <cp:lastPrinted>2016-07-27T11:29:09Z</cp:lastPrinted>
  <dcterms:created xsi:type="dcterms:W3CDTF">2024-07-03T19:30:30Z</dcterms:created>
  <dcterms:modified xsi:type="dcterms:W3CDTF">2024-07-08T20:08:07Z</dcterms:modified>
</cp:coreProperties>
</file>